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19" r:id="rId2"/>
    <p:sldId id="739" r:id="rId3"/>
    <p:sldId id="740" r:id="rId4"/>
    <p:sldId id="741" r:id="rId5"/>
    <p:sldId id="752" r:id="rId6"/>
    <p:sldId id="742" r:id="rId7"/>
    <p:sldId id="744" r:id="rId8"/>
    <p:sldId id="746" r:id="rId9"/>
    <p:sldId id="747" r:id="rId10"/>
    <p:sldId id="748" r:id="rId11"/>
    <p:sldId id="749" r:id="rId12"/>
    <p:sldId id="750" r:id="rId13"/>
    <p:sldId id="753" r:id="rId14"/>
    <p:sldId id="63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992A"/>
    <a:srgbClr val="70AD47"/>
    <a:srgbClr val="B00000"/>
    <a:srgbClr val="D9D9D9"/>
    <a:srgbClr val="F2F2F2"/>
    <a:srgbClr val="7BB88F"/>
    <a:srgbClr val="008DD0"/>
    <a:srgbClr val="FFFFCC"/>
    <a:srgbClr val="CFD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6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FA635-1C56-45B5-BB28-BB78D39E2742}" type="datetimeFigureOut">
              <a:rPr lang="pt-BR" smtClean="0"/>
              <a:t>11/04/2023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C2C3D-8BA3-4893-967B-5E8B78B9C0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997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8AE13-67AD-4DED-A695-A2CE74338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0E0E16-FCBC-462D-A8F4-5E83627F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BAD385-F60D-4265-A64D-B3CA086B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48C33E-9EB2-44D0-AE6D-A4B5A240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EB997F-6CB5-4692-9455-AE852BCA0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203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BBA8C-1B53-4828-91F3-9837CCC8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1D6622F-341B-431F-ADE9-1029C8135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8620E1-0A2B-4D88-B1CE-889817E3B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F426FC-F62F-4F3D-918F-D8D3DC3E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A86917-FDC2-4955-AB22-0DA8EB6F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247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B2D05AA-9257-430C-8DC5-66C1BF377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8D27D6C-3C83-49A7-81B6-CC36EADB7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3CC192-7F72-4AEA-8ABD-9AE10F89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A3ABEE-20D6-4288-98AD-9F42B1C6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B32C88-A634-4098-B037-B49EB5E88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214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721AB1-32C4-4548-9EE5-179478AC1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044F9-96AC-4830-980C-D8B772567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B56D54-F7F7-4599-8FCE-295100FF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666E32-2608-48FF-A84A-C4C6DB2A1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8C6F76-FFC0-491F-9287-197911B6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076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0D7C8-03A2-4D9C-B1CA-5020F584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C1A0B8-BD6F-4C1F-B40C-B93E582BC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B647C4-7975-42B4-B22C-A7453A2A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0589D7-3418-460E-8362-4DB2C7B7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CFF771-29AC-4837-8FF1-4F4C693F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61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3E6C7-71E8-4DD9-9F0F-57F5C8381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E9A54B-CBBF-415C-85D7-3709C47FD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43B5082-E677-44C7-AC50-0AAA23297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13B78D-4AC6-4909-910C-F2A317DA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47AB74-1AA1-4B2B-8349-65A1FA1A2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4132FF1-1962-47CB-BD6B-20CFCC4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124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CBAA0-723C-4F93-82BE-09D418D02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3D2CF7-62F0-4F49-B9DC-CF0BC8617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A16B78-3774-4D32-BE17-0559A473F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4E93C02-6A13-4CFA-8623-71C21F3F8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E75596A-C38C-42B6-9AF7-783B339E3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BEA9981-EA10-451F-8C16-1B219457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25A6060-5216-4B28-9946-F542AA47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C7D63BA-4C28-4153-BFD6-3505053A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71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1F35D-1E03-4E9E-91F0-7F67FE343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E5DE1C6-B498-4A2B-9A45-537C9D42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1D1EBD7-1990-45C1-BC35-B3040485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986872-C7E4-44C6-8A55-057D8467C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386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2D49B4B-E568-4600-8949-78700FAC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622F067-B547-4FCB-B85F-790F4F36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A7527ED-DA17-4D91-9702-F7C9A82E5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200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03DAEF-D16D-476F-87C9-838AFDD47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2321EA-EB34-4CFA-8962-F7980E8FF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18CDC23-9558-4E6C-AE2D-2729D670F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0E5283-53FD-4848-B7E8-4BBA730C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36AC1AE-7C29-44F1-B6BF-52039F3C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CA384B-46E2-4831-B2AD-BA8CB8811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85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D850A-56E0-426D-AFEC-B1574A65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3BD3D65-B667-46BC-B638-272F2D777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B00DA1B-D063-4735-A579-514EC61E5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6E51F4-7E16-4D03-AD7A-D72546EF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35EED7-4E24-489E-B561-019B735D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1110C7-952A-4883-B4EE-45FB076E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994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8C17CC4-99D2-4318-B87B-E04B6CFD1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A561A4-511F-43CC-90E7-CD4C75D92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B2E689-DA4F-4A54-9075-CAE6AE6A8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9A7AA-031D-4FAF-9EC2-C7D42E56FE17}" type="datetimeFigureOut">
              <a:rPr lang="pt-BR" smtClean="0"/>
              <a:t>11/04/2023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1A0027-5B1B-4582-93C4-7692C85A7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08250B-1ED0-404B-8822-8ADEF0A35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5ADB-5195-400C-BAB6-8A5984CDF71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760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F454C44-A5AC-4BB1-939C-7D31551D5D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42" y="-9153"/>
            <a:ext cx="12192000" cy="686815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B54B8B8-FE56-4457-B4A6-F77451CDDDF6}"/>
              </a:ext>
            </a:extLst>
          </p:cNvPr>
          <p:cNvSpPr txBox="1"/>
          <p:nvPr/>
        </p:nvSpPr>
        <p:spPr>
          <a:xfrm>
            <a:off x="1030817" y="2724809"/>
            <a:ext cx="851617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000" dirty="0">
                <a:solidFill>
                  <a:srgbClr val="727376"/>
                </a:solidFill>
                <a:latin typeface="Arial Black" panose="020B0A04020102020204" pitchFamily="34" charset="0"/>
              </a:rPr>
              <a:t>NOVO PLANO DIRETOR </a:t>
            </a:r>
          </a:p>
          <a:p>
            <a:pPr algn="ctr"/>
            <a:r>
              <a:rPr lang="pt-BR" sz="5000" dirty="0">
                <a:solidFill>
                  <a:srgbClr val="727376"/>
                </a:solidFill>
                <a:latin typeface="Arial Black" panose="020B0A04020102020204" pitchFamily="34" charset="0"/>
              </a:rPr>
              <a:t>2023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12F0483-55E5-4A05-881C-12ABDA16E2F1}"/>
              </a:ext>
            </a:extLst>
          </p:cNvPr>
          <p:cNvSpPr txBox="1"/>
          <p:nvPr/>
        </p:nvSpPr>
        <p:spPr>
          <a:xfrm>
            <a:off x="3784266" y="6369724"/>
            <a:ext cx="2876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>
                <a:solidFill>
                  <a:srgbClr val="008D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SÃO LUÍS - 12/04/2023</a:t>
            </a:r>
          </a:p>
        </p:txBody>
      </p:sp>
    </p:spTree>
    <p:extLst>
      <p:ext uri="{BB962C8B-B14F-4D97-AF65-F5344CB8AC3E}">
        <p14:creationId xmlns:p14="http://schemas.microsoft.com/office/powerpoint/2010/main" val="116199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878933-0D3D-C7F5-0017-BFB0738B3DBC}"/>
              </a:ext>
            </a:extLst>
          </p:cNvPr>
          <p:cNvSpPr txBox="1"/>
          <p:nvPr/>
        </p:nvSpPr>
        <p:spPr>
          <a:xfrm>
            <a:off x="799512" y="3067054"/>
            <a:ext cx="1088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Incentivo à moradia no Centro Antigo </a:t>
            </a:r>
            <a:r>
              <a:rPr lang="pt-BR" altLang="pt-BR" sz="2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(Vem pro Centro)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67C9E12-8669-6595-C484-769F17996B5A}"/>
              </a:ext>
            </a:extLst>
          </p:cNvPr>
          <p:cNvSpPr txBox="1"/>
          <p:nvPr/>
        </p:nvSpPr>
        <p:spPr>
          <a:xfrm>
            <a:off x="799512" y="1355612"/>
            <a:ext cx="1088839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Promoção e incentivo às ações de educação patrimonial </a:t>
            </a:r>
            <a:r>
              <a:rPr lang="pt-BR" sz="2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(Educação Patrimonial nas Escolas)</a:t>
            </a:r>
            <a:endParaRPr lang="pt-BR" altLang="pt-BR" sz="2500" b="1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1849FC7-92E4-ADC9-29B5-2F672859AC22}"/>
              </a:ext>
            </a:extLst>
          </p:cNvPr>
          <p:cNvSpPr txBox="1"/>
          <p:nvPr/>
        </p:nvSpPr>
        <p:spPr>
          <a:xfrm>
            <a:off x="801856" y="4241117"/>
            <a:ext cx="1064924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Promoção da integração da Política Ambiental municipal com os Sistemas Estadual e Nacional de Meio Ambiente</a:t>
            </a:r>
          </a:p>
        </p:txBody>
      </p:sp>
    </p:spTree>
    <p:extLst>
      <p:ext uri="{BB962C8B-B14F-4D97-AF65-F5344CB8AC3E}">
        <p14:creationId xmlns:p14="http://schemas.microsoft.com/office/powerpoint/2010/main" val="200857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878933-0D3D-C7F5-0017-BFB0738B3DBC}"/>
              </a:ext>
            </a:extLst>
          </p:cNvPr>
          <p:cNvSpPr txBox="1"/>
          <p:nvPr/>
        </p:nvSpPr>
        <p:spPr>
          <a:xfrm>
            <a:off x="801858" y="3074219"/>
            <a:ext cx="1088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Implantação do Plano Municipal de Arborização Urbana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67C9E12-8669-6595-C484-769F17996B5A}"/>
              </a:ext>
            </a:extLst>
          </p:cNvPr>
          <p:cNvSpPr txBox="1"/>
          <p:nvPr/>
        </p:nvSpPr>
        <p:spPr>
          <a:xfrm>
            <a:off x="799512" y="1397811"/>
            <a:ext cx="1088839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Elaboração do Plano Municipal de Educação Ambiental </a:t>
            </a:r>
            <a:r>
              <a:rPr lang="pt-BR" sz="2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(Escola Sustentável)</a:t>
            </a:r>
            <a:endParaRPr lang="pt-BR" altLang="pt-BR" sz="2500" b="1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590E9DD-F814-4740-8132-06FA15F29850}"/>
              </a:ext>
            </a:extLst>
          </p:cNvPr>
          <p:cNvSpPr txBox="1"/>
          <p:nvPr/>
        </p:nvSpPr>
        <p:spPr>
          <a:xfrm>
            <a:off x="783096" y="4444523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Manter e ampliar a arborização do Município, priorizando o uso de espécies nativas 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6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878933-0D3D-C7F5-0017-BFB0738B3DBC}"/>
              </a:ext>
            </a:extLst>
          </p:cNvPr>
          <p:cNvSpPr txBox="1"/>
          <p:nvPr/>
        </p:nvSpPr>
        <p:spPr>
          <a:xfrm>
            <a:off x="801856" y="935930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Revisão da Lei que institui a Política Municipal de Saneamento Básico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1849FC7-92E4-ADC9-29B5-2F672859AC22}"/>
              </a:ext>
            </a:extLst>
          </p:cNvPr>
          <p:cNvSpPr txBox="1"/>
          <p:nvPr/>
        </p:nvSpPr>
        <p:spPr>
          <a:xfrm>
            <a:off x="801856" y="2538930"/>
            <a:ext cx="1064924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Criação do Conselho Municipal de Saneamento Básico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7232782-1B63-7C36-60A8-B5F9A93B0450}"/>
              </a:ext>
            </a:extLst>
          </p:cNvPr>
          <p:cNvSpPr txBox="1"/>
          <p:nvPr/>
        </p:nvSpPr>
        <p:spPr>
          <a:xfrm>
            <a:off x="801857" y="5170309"/>
            <a:ext cx="112260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Preservação e recuperação de áreas de drenagem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57FF7FE-5888-D619-A5F3-288C2B21C94C}"/>
              </a:ext>
            </a:extLst>
          </p:cNvPr>
          <p:cNvSpPr txBox="1"/>
          <p:nvPr/>
        </p:nvSpPr>
        <p:spPr>
          <a:xfrm>
            <a:off x="801856" y="3807277"/>
            <a:ext cx="1088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Incentivo às medidas para o uso racional da água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631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BA9C1F9-7323-BD0B-4448-8A77C68D6602}"/>
              </a:ext>
            </a:extLst>
          </p:cNvPr>
          <p:cNvSpPr txBox="1"/>
          <p:nvPr/>
        </p:nvSpPr>
        <p:spPr>
          <a:xfrm>
            <a:off x="799512" y="2883254"/>
            <a:ext cx="106492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Revisão da Lei de Zoneamento, Parcelamento, Uso e Ocupação do Solo</a:t>
            </a:r>
          </a:p>
        </p:txBody>
      </p:sp>
    </p:spTree>
    <p:extLst>
      <p:ext uri="{BB962C8B-B14F-4D97-AF65-F5344CB8AC3E}">
        <p14:creationId xmlns:p14="http://schemas.microsoft.com/office/powerpoint/2010/main" val="2181535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F454C44-A5AC-4BB1-939C-7D31551D5D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53"/>
            <a:ext cx="12192000" cy="686815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B54B8B8-FE56-4457-B4A6-F77451CDDDF6}"/>
              </a:ext>
            </a:extLst>
          </p:cNvPr>
          <p:cNvSpPr txBox="1"/>
          <p:nvPr/>
        </p:nvSpPr>
        <p:spPr>
          <a:xfrm>
            <a:off x="267033" y="2578409"/>
            <a:ext cx="99145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000" dirty="0">
                <a:solidFill>
                  <a:srgbClr val="727376"/>
                </a:solidFill>
                <a:latin typeface="Arial Black" panose="020B0A04020102020204" pitchFamily="34" charset="0"/>
              </a:rPr>
              <a:t>NOVO PLANO DIRETOR</a:t>
            </a:r>
          </a:p>
          <a:p>
            <a:pPr algn="ctr"/>
            <a:r>
              <a:rPr lang="pt-BR" sz="5000" dirty="0">
                <a:solidFill>
                  <a:srgbClr val="727376"/>
                </a:solidFill>
                <a:latin typeface="Arial Black" panose="020B0A04020102020204" pitchFamily="34" charset="0"/>
              </a:rPr>
              <a:t>POR UMA CIDADE MELHOR!</a:t>
            </a:r>
          </a:p>
        </p:txBody>
      </p:sp>
    </p:spTree>
    <p:extLst>
      <p:ext uri="{BB962C8B-B14F-4D97-AF65-F5344CB8AC3E}">
        <p14:creationId xmlns:p14="http://schemas.microsoft.com/office/powerpoint/2010/main" val="216080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94F8719-DA01-2FA7-5B2E-E07BAAF68F30}"/>
              </a:ext>
            </a:extLst>
          </p:cNvPr>
          <p:cNvSpPr txBox="1"/>
          <p:nvPr/>
        </p:nvSpPr>
        <p:spPr>
          <a:xfrm>
            <a:off x="998807" y="2268089"/>
            <a:ext cx="101990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alt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DIRETOR </a:t>
            </a:r>
            <a:r>
              <a:rPr lang="pt-BR" altLang="pt-B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o guia para a </a:t>
            </a:r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criação de políticas públicas que promovam o desenvolvimento urbano e rural sustentável do município, visando melhor qualidade de vida aos cidadãos.</a:t>
            </a:r>
            <a:endParaRPr lang="pt-BR" altLang="pt-BR" sz="3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9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94F8719-DA01-2FA7-5B2E-E07BAAF68F30}"/>
              </a:ext>
            </a:extLst>
          </p:cNvPr>
          <p:cNvSpPr txBox="1"/>
          <p:nvPr/>
        </p:nvSpPr>
        <p:spPr>
          <a:xfrm>
            <a:off x="1252021" y="3055885"/>
            <a:ext cx="9706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BENEFÍCIOS PARA SÃO LUÍS</a:t>
            </a:r>
          </a:p>
        </p:txBody>
      </p:sp>
    </p:spTree>
    <p:extLst>
      <p:ext uri="{BB962C8B-B14F-4D97-AF65-F5344CB8AC3E}">
        <p14:creationId xmlns:p14="http://schemas.microsoft.com/office/powerpoint/2010/main" val="3914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94F8719-DA01-2FA7-5B2E-E07BAAF68F30}"/>
              </a:ext>
            </a:extLst>
          </p:cNvPr>
          <p:cNvSpPr txBox="1"/>
          <p:nvPr/>
        </p:nvSpPr>
        <p:spPr>
          <a:xfrm>
            <a:off x="787791" y="1114540"/>
            <a:ext cx="10170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Previsão de programas de regularização fundiária nas áreas urbana e rural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878D7E8-F5AA-6046-40E5-40AD36FE42AE}"/>
              </a:ext>
            </a:extLst>
          </p:cNvPr>
          <p:cNvSpPr txBox="1"/>
          <p:nvPr/>
        </p:nvSpPr>
        <p:spPr>
          <a:xfrm>
            <a:off x="801858" y="3098086"/>
            <a:ext cx="101568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de incentivo à produção agrícola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C878933-0D3D-C7F5-0017-BFB0738B3DBC}"/>
              </a:ext>
            </a:extLst>
          </p:cNvPr>
          <p:cNvSpPr txBox="1"/>
          <p:nvPr/>
        </p:nvSpPr>
        <p:spPr>
          <a:xfrm>
            <a:off x="801858" y="4621666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Criação do Conselho Municipal de Desenvolvimento Rural Sustentável</a:t>
            </a:r>
          </a:p>
        </p:txBody>
      </p:sp>
    </p:spTree>
    <p:extLst>
      <p:ext uri="{BB962C8B-B14F-4D97-AF65-F5344CB8AC3E}">
        <p14:creationId xmlns:p14="http://schemas.microsoft.com/office/powerpoint/2010/main" val="9454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94F8719-DA01-2FA7-5B2E-E07BAAF68F30}"/>
              </a:ext>
            </a:extLst>
          </p:cNvPr>
          <p:cNvSpPr txBox="1"/>
          <p:nvPr/>
        </p:nvSpPr>
        <p:spPr>
          <a:xfrm>
            <a:off x="787790" y="1114536"/>
            <a:ext cx="104944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Elaboração do Plano de Recuperação de Encostas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7EFFAEB-1A32-0BD0-6697-3A560E1F3115}"/>
              </a:ext>
            </a:extLst>
          </p:cNvPr>
          <p:cNvSpPr txBox="1"/>
          <p:nvPr/>
        </p:nvSpPr>
        <p:spPr>
          <a:xfrm>
            <a:off x="801858" y="2609984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Mapeamento das Áreas de Risco - vulneráveis à deslizamento de terra, erosão e enchente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78E0447-FE26-3BD0-430A-C226771E3735}"/>
              </a:ext>
            </a:extLst>
          </p:cNvPr>
          <p:cNvSpPr txBox="1"/>
          <p:nvPr/>
        </p:nvSpPr>
        <p:spPr>
          <a:xfrm>
            <a:off x="801858" y="4617826"/>
            <a:ext cx="104944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Identificação das Áreas de Preservação Ambiental, Áreas de Proteção Permanente, Parques Urbanos dentre outras áreas de interesse ambiental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5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78E0447-FE26-3BD0-430A-C226771E3735}"/>
              </a:ext>
            </a:extLst>
          </p:cNvPr>
          <p:cNvSpPr txBox="1"/>
          <p:nvPr/>
        </p:nvSpPr>
        <p:spPr>
          <a:xfrm>
            <a:off x="792478" y="1093496"/>
            <a:ext cx="104944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Previsão de Lei de incentivos fiscais aos proprietários de lotes que promoverem a criação e a manutenção de áreas permeáveis e/ou implantação de projetos de uso sustentável 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74C83AE-34A7-19C4-7DBD-4D17EAB3524B}"/>
              </a:ext>
            </a:extLst>
          </p:cNvPr>
          <p:cNvSpPr txBox="1"/>
          <p:nvPr/>
        </p:nvSpPr>
        <p:spPr>
          <a:xfrm>
            <a:off x="794824" y="5122418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Regulamentação sobre acessibilidade em ruas e calçadas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E76735E-879D-8150-8F33-BA1AE0A699D4}"/>
              </a:ext>
            </a:extLst>
          </p:cNvPr>
          <p:cNvSpPr txBox="1"/>
          <p:nvPr/>
        </p:nvSpPr>
        <p:spPr>
          <a:xfrm>
            <a:off x="792478" y="3527476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Promoção de campanhas educativas de sensibilização e qualificação de pessoas sobre acessibilidade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8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BE56C7F-6F57-E4E5-184D-3D3AB58AC979}"/>
              </a:ext>
            </a:extLst>
          </p:cNvPr>
          <p:cNvSpPr txBox="1"/>
          <p:nvPr/>
        </p:nvSpPr>
        <p:spPr>
          <a:xfrm>
            <a:off x="799512" y="1102402"/>
            <a:ext cx="1088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Criação do Conselho Municipal de Mobilidade Urbana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2D0F166-BB36-C860-2A82-F62F8B40F2A3}"/>
              </a:ext>
            </a:extLst>
          </p:cNvPr>
          <p:cNvSpPr txBox="1"/>
          <p:nvPr/>
        </p:nvSpPr>
        <p:spPr>
          <a:xfrm>
            <a:off x="801858" y="2117616"/>
            <a:ext cx="108883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Previsão de Planos para a Política de Mobilidade:</a:t>
            </a:r>
          </a:p>
          <a:p>
            <a:endParaRPr 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Plano de Caminhabilidade</a:t>
            </a:r>
          </a:p>
          <a:p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Plano Cicloviário</a:t>
            </a:r>
          </a:p>
          <a:p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Plano de Muros e Calçadas </a:t>
            </a:r>
          </a:p>
          <a:p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AC3BB74-302B-DC18-EE4B-361D4E3C3D38}"/>
              </a:ext>
            </a:extLst>
          </p:cNvPr>
          <p:cNvSpPr txBox="1"/>
          <p:nvPr/>
        </p:nvSpPr>
        <p:spPr>
          <a:xfrm>
            <a:off x="799510" y="5083556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Revisão do Plano de Mobilidade Urbana de São Luís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509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878933-0D3D-C7F5-0017-BFB0738B3DBC}"/>
              </a:ext>
            </a:extLst>
          </p:cNvPr>
          <p:cNvSpPr txBox="1"/>
          <p:nvPr/>
        </p:nvSpPr>
        <p:spPr>
          <a:xfrm>
            <a:off x="801858" y="1104730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Priorização da Mobilidade Ativa e Meios de Transporte não motorizados na Área do Centro Antigo</a:t>
            </a:r>
            <a:endParaRPr lang="pt-BR" altLang="pt-BR" sz="3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1849FC7-92E4-ADC9-29B5-2F672859AC22}"/>
              </a:ext>
            </a:extLst>
          </p:cNvPr>
          <p:cNvSpPr txBox="1"/>
          <p:nvPr/>
        </p:nvSpPr>
        <p:spPr>
          <a:xfrm>
            <a:off x="801856" y="2665532"/>
            <a:ext cx="1064924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Garantia de tratamento urbanístico adequado nas principais vias do Município, com ênfase na acessibilidade, iluminação pública e arborização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A22DD77-0902-618F-704D-C0B9922DCD71}"/>
              </a:ext>
            </a:extLst>
          </p:cNvPr>
          <p:cNvSpPr txBox="1"/>
          <p:nvPr/>
        </p:nvSpPr>
        <p:spPr>
          <a:xfrm>
            <a:off x="801856" y="4803826"/>
            <a:ext cx="1064924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Elaboração do Código de Meio Ambiente</a:t>
            </a:r>
          </a:p>
        </p:txBody>
      </p:sp>
    </p:spTree>
    <p:extLst>
      <p:ext uri="{BB962C8B-B14F-4D97-AF65-F5344CB8AC3E}">
        <p14:creationId xmlns:p14="http://schemas.microsoft.com/office/powerpoint/2010/main" val="3139922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59E1239-092E-45FE-E4A2-775857BB7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" y="0"/>
            <a:ext cx="12173966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C878933-0D3D-C7F5-0017-BFB0738B3DBC}"/>
              </a:ext>
            </a:extLst>
          </p:cNvPr>
          <p:cNvSpPr txBox="1"/>
          <p:nvPr/>
        </p:nvSpPr>
        <p:spPr>
          <a:xfrm>
            <a:off x="801858" y="2666252"/>
            <a:ext cx="108883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alt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Previsão de regulação dos transporte de cargas perigosas e inflamáveis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67C9E12-8669-6595-C484-769F17996B5A}"/>
              </a:ext>
            </a:extLst>
          </p:cNvPr>
          <p:cNvSpPr txBox="1"/>
          <p:nvPr/>
        </p:nvSpPr>
        <p:spPr>
          <a:xfrm>
            <a:off x="799512" y="1355612"/>
            <a:ext cx="1088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Revisão do Código de Posturas </a:t>
            </a:r>
            <a:r>
              <a:rPr lang="pt-BR" sz="2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(1968)</a:t>
            </a:r>
            <a:endParaRPr lang="pt-BR" altLang="pt-BR" sz="3000" b="1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1849FC7-92E4-ADC9-29B5-2F672859AC22}"/>
              </a:ext>
            </a:extLst>
          </p:cNvPr>
          <p:cNvSpPr txBox="1"/>
          <p:nvPr/>
        </p:nvSpPr>
        <p:spPr>
          <a:xfrm>
            <a:off x="801856" y="4241117"/>
            <a:ext cx="106492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Promoção de programas permanentes de habitação de interesse social </a:t>
            </a:r>
          </a:p>
        </p:txBody>
      </p:sp>
    </p:spTree>
    <p:extLst>
      <p:ext uri="{BB962C8B-B14F-4D97-AF65-F5344CB8AC3E}">
        <p14:creationId xmlns:p14="http://schemas.microsoft.com/office/powerpoint/2010/main" val="27115453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17103</TotalTime>
  <Words>392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DIRETOR</dc:title>
  <dc:creator>PATRICIA VIEIRA TRINTA</dc:creator>
  <cp:lastModifiedBy>ÉRICA BARBOSA</cp:lastModifiedBy>
  <cp:revision>704</cp:revision>
  <dcterms:created xsi:type="dcterms:W3CDTF">2021-04-29T16:58:50Z</dcterms:created>
  <dcterms:modified xsi:type="dcterms:W3CDTF">2023-04-12T01:05:32Z</dcterms:modified>
</cp:coreProperties>
</file>